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301" r:id="rId2"/>
    <p:sldId id="265" r:id="rId3"/>
    <p:sldId id="638" r:id="rId4"/>
    <p:sldId id="586" r:id="rId5"/>
    <p:sldId id="632" r:id="rId6"/>
    <p:sldId id="610" r:id="rId7"/>
    <p:sldId id="633" r:id="rId8"/>
    <p:sldId id="636" r:id="rId9"/>
    <p:sldId id="635" r:id="rId10"/>
    <p:sldId id="654" r:id="rId11"/>
    <p:sldId id="611" r:id="rId12"/>
    <p:sldId id="640" r:id="rId13"/>
    <p:sldId id="655" r:id="rId14"/>
    <p:sldId id="641" r:id="rId15"/>
    <p:sldId id="642" r:id="rId16"/>
    <p:sldId id="643" r:id="rId17"/>
    <p:sldId id="645" r:id="rId18"/>
    <p:sldId id="612" r:id="rId19"/>
    <p:sldId id="646" r:id="rId20"/>
    <p:sldId id="647" r:id="rId21"/>
    <p:sldId id="648" r:id="rId22"/>
    <p:sldId id="649" r:id="rId23"/>
    <p:sldId id="650" r:id="rId24"/>
    <p:sldId id="651" r:id="rId25"/>
    <p:sldId id="660" r:id="rId26"/>
    <p:sldId id="652" r:id="rId27"/>
    <p:sldId id="653" r:id="rId28"/>
    <p:sldId id="656" r:id="rId29"/>
    <p:sldId id="657" r:id="rId30"/>
    <p:sldId id="658" r:id="rId31"/>
    <p:sldId id="659" r:id="rId32"/>
    <p:sldId id="614" r:id="rId33"/>
  </p:sldIdLst>
  <p:sldSz cx="12192000" cy="6858000"/>
  <p:notesSz cx="6858000" cy="9144000"/>
  <p:embeddedFontLs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Lato Light" panose="020F0302020204030204" pitchFamily="34" charset="0"/>
      <p:regular r:id="rId39"/>
      <p:bold r:id="rId40"/>
      <p:italic r:id="rId41"/>
      <p:boldItalic r:id="rId42"/>
    </p:embeddedFont>
    <p:embeddedFont>
      <p:font typeface="Roboto Slab" pitchFamily="2" charset="0"/>
      <p:regular r:id="rId43"/>
      <p:bold r:id="rId44"/>
    </p:embeddedFont>
  </p:embeddedFontLst>
  <p:custDataLst>
    <p:tags r:id="rId45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54"/>
    <p:restoredTop sz="96301"/>
  </p:normalViewPr>
  <p:slideViewPr>
    <p:cSldViewPr snapToGrid="0">
      <p:cViewPr varScale="1">
        <p:scale>
          <a:sx n="122" d="100"/>
          <a:sy n="122" d="100"/>
        </p:scale>
        <p:origin x="4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494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73352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8576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5985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0580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15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3893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065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7651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7323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8678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168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22043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800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907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9529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3760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683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746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6765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872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1035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2033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0315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89784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_Red">
  <p:cSld name="3_Title Only_Red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80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31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30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9.png"/><Relationship Id="rId5" Type="http://schemas.openxmlformats.org/officeDocument/2006/relationships/tags" Target="../tags/tag6.xml"/><Relationship Id="rId10" Type="http://schemas.openxmlformats.org/officeDocument/2006/relationships/image" Target="../media/image28.svg"/><Relationship Id="rId4" Type="http://schemas.openxmlformats.org/officeDocument/2006/relationships/tags" Target="../tags/tag5.xml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29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32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31.png"/><Relationship Id="rId5" Type="http://schemas.openxmlformats.org/officeDocument/2006/relationships/tags" Target="../tags/tag13.xml"/><Relationship Id="rId10" Type="http://schemas.openxmlformats.org/officeDocument/2006/relationships/image" Target="../media/image28.svg"/><Relationship Id="rId4" Type="http://schemas.openxmlformats.org/officeDocument/2006/relationships/tags" Target="../tags/tag12.xml"/><Relationship Id="rId9" Type="http://schemas.openxmlformats.org/officeDocument/2006/relationships/image" Target="../media/image27.png"/><Relationship Id="rId14" Type="http://schemas.openxmlformats.org/officeDocument/2006/relationships/image" Target="../media/image3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29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32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31.png"/><Relationship Id="rId5" Type="http://schemas.openxmlformats.org/officeDocument/2006/relationships/tags" Target="../tags/tag20.xml"/><Relationship Id="rId10" Type="http://schemas.openxmlformats.org/officeDocument/2006/relationships/image" Target="../media/image28.svg"/><Relationship Id="rId4" Type="http://schemas.openxmlformats.org/officeDocument/2006/relationships/tags" Target="../tags/tag19.xml"/><Relationship Id="rId9" Type="http://schemas.openxmlformats.org/officeDocument/2006/relationships/image" Target="../media/image27.png"/><Relationship Id="rId14" Type="http://schemas.openxmlformats.org/officeDocument/2006/relationships/image" Target="../media/image3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29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32.sv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31.png"/><Relationship Id="rId5" Type="http://schemas.openxmlformats.org/officeDocument/2006/relationships/tags" Target="../tags/tag27.xml"/><Relationship Id="rId10" Type="http://schemas.openxmlformats.org/officeDocument/2006/relationships/image" Target="../media/image28.svg"/><Relationship Id="rId4" Type="http://schemas.openxmlformats.org/officeDocument/2006/relationships/tags" Target="../tags/tag26.xml"/><Relationship Id="rId9" Type="http://schemas.openxmlformats.org/officeDocument/2006/relationships/image" Target="../media/image27.png"/><Relationship Id="rId14" Type="http://schemas.openxmlformats.org/officeDocument/2006/relationships/image" Target="../media/image3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13" Type="http://schemas.openxmlformats.org/officeDocument/2006/relationships/image" Target="../media/image31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30.sv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29.png"/><Relationship Id="rId5" Type="http://schemas.openxmlformats.org/officeDocument/2006/relationships/tags" Target="../tags/tag34.xml"/><Relationship Id="rId10" Type="http://schemas.openxmlformats.org/officeDocument/2006/relationships/image" Target="../media/image28.svg"/><Relationship Id="rId4" Type="http://schemas.openxmlformats.org/officeDocument/2006/relationships/tags" Target="../tags/tag33.xml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4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Advanced Multiple Linear Regression (MLR)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MLR with Categorical Predictors</a:t>
            </a:r>
            <a:endParaRPr dirty="0"/>
          </a:p>
        </p:txBody>
      </p:sp>
      <p:pic>
        <p:nvPicPr>
          <p:cNvPr id="3" name="Picture 2" descr="A picture containing umbrella&#10;&#10;Description automatically generated">
            <a:extLst>
              <a:ext uri="{FF2B5EF4-FFF2-40B4-BE49-F238E27FC236}">
                <a16:creationId xmlns:a16="http://schemas.microsoft.com/office/drawing/2014/main" id="{6A1659CF-4C7E-A298-892D-8A02D7A2C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352" y="4064000"/>
            <a:ext cx="2513761" cy="24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64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# of Levels in Categorical Variables</a:t>
            </a:r>
            <a:endParaRPr dirty="0"/>
          </a:p>
        </p:txBody>
      </p:sp>
      <p:sp>
        <p:nvSpPr>
          <p:cNvPr id="32" name="Google Shape;251;p1">
            <a:extLst>
              <a:ext uri="{FF2B5EF4-FFF2-40B4-BE49-F238E27FC236}">
                <a16:creationId xmlns:a16="http://schemas.microsoft.com/office/drawing/2014/main" id="{29BCE3BA-8CB0-3017-375A-8976069392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Levels of a qualitative factor are defined only by the categories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2050" name="Picture 2" descr="Frequency Table - Categorical Data">
            <a:extLst>
              <a:ext uri="{FF2B5EF4-FFF2-40B4-BE49-F238E27FC236}">
                <a16:creationId xmlns:a16="http://schemas.microsoft.com/office/drawing/2014/main" id="{E03E62F9-B8FB-9D11-24E5-EA571F265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40" b="13689"/>
          <a:stretch/>
        </p:blipFill>
        <p:spPr bwMode="auto">
          <a:xfrm>
            <a:off x="958526" y="2545597"/>
            <a:ext cx="1710207" cy="284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33DBD7B-A735-93DC-19A4-8B59F0F2E778}"/>
              </a:ext>
            </a:extLst>
          </p:cNvPr>
          <p:cNvSpPr/>
          <p:nvPr/>
        </p:nvSpPr>
        <p:spPr>
          <a:xfrm>
            <a:off x="3335538" y="3970926"/>
            <a:ext cx="22188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6 levels</a:t>
            </a:r>
            <a:endParaRPr lang="en-US" sz="2000" dirty="0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E9A11886-E518-5135-B9B0-24CCA038D39D}"/>
              </a:ext>
            </a:extLst>
          </p:cNvPr>
          <p:cNvSpPr/>
          <p:nvPr/>
        </p:nvSpPr>
        <p:spPr>
          <a:xfrm>
            <a:off x="2668733" y="3022168"/>
            <a:ext cx="666805" cy="237124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40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# of Levels in Categorical Variables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FFE67-AED5-16D3-AF79-A6CD312A4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38200" y="1690688"/>
            <a:ext cx="6900420" cy="27431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41ADA87-B8FC-461B-A558-12AEE2D0D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63" y="4518487"/>
            <a:ext cx="7772400" cy="1062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9514F-7754-F570-0A74-EC34C9722C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657"/>
          <a:stretch/>
        </p:blipFill>
        <p:spPr>
          <a:xfrm>
            <a:off x="921327" y="5850082"/>
            <a:ext cx="4260232" cy="31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9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Levels in Categorical Variables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9FFE67-AED5-16D3-AF79-A6CD312A4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38200" y="1690688"/>
            <a:ext cx="6900420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3C1175-549C-551B-EC31-2B90D8C1CC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095"/>
          <a:stretch/>
        </p:blipFill>
        <p:spPr>
          <a:xfrm>
            <a:off x="952306" y="5839690"/>
            <a:ext cx="7389423" cy="3262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C97E3B-8009-7D15-ADC8-3987512BA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627" y="4433887"/>
            <a:ext cx="7772400" cy="1062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362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Reference Level Categorical Variables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ACB10FDA-0FBE-3C76-2CCA-91AAFB503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Used in dummy-encoding.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Reference or base level is the level we compare against.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By default, most programming languages use alphabetical order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4098" name="Picture 2" descr="PROC FREQ cutting off value names at 5 characters, but only for new va... -  SAS Support Communities">
            <a:extLst>
              <a:ext uri="{FF2B5EF4-FFF2-40B4-BE49-F238E27FC236}">
                <a16:creationId xmlns:a16="http://schemas.microsoft.com/office/drawing/2014/main" id="{706F7B25-FF99-F7FA-6712-C2E8E939B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23451" r="68005" b="51813"/>
          <a:stretch/>
        </p:blipFill>
        <p:spPr bwMode="auto">
          <a:xfrm>
            <a:off x="978569" y="3657599"/>
            <a:ext cx="2347987" cy="227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4C3E49D-01C8-E84E-2852-9414477A5DEC}"/>
              </a:ext>
            </a:extLst>
          </p:cNvPr>
          <p:cNvSpPr/>
          <p:nvPr/>
        </p:nvSpPr>
        <p:spPr>
          <a:xfrm>
            <a:off x="978569" y="3657600"/>
            <a:ext cx="2347987" cy="465222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65D135-3AFB-3485-6446-38D6C2F27132}"/>
              </a:ext>
            </a:extLst>
          </p:cNvPr>
          <p:cNvSpPr/>
          <p:nvPr/>
        </p:nvSpPr>
        <p:spPr>
          <a:xfrm>
            <a:off x="3640338" y="3690156"/>
            <a:ext cx="48138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Default reference (base) level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63921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Changing a Reference Level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ACB10FDA-0FBE-3C76-2CCA-91AAFB503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change the reference level if needed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5" name="Picture 2" descr="PROC FREQ cutting off value names at 5 characters, but only for new va... -  SAS Support Communities">
            <a:extLst>
              <a:ext uri="{FF2B5EF4-FFF2-40B4-BE49-F238E27FC236}">
                <a16:creationId xmlns:a16="http://schemas.microsoft.com/office/drawing/2014/main" id="{5B2B82AB-0D88-FBA8-01E7-A0655515D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9" t="23451" r="68005" b="51813"/>
          <a:stretch/>
        </p:blipFill>
        <p:spPr bwMode="auto">
          <a:xfrm>
            <a:off x="962527" y="3196388"/>
            <a:ext cx="2347987" cy="227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EDBEC60-05F4-1E86-B733-F3824F43FACF}"/>
              </a:ext>
            </a:extLst>
          </p:cNvPr>
          <p:cNvSpPr/>
          <p:nvPr/>
        </p:nvSpPr>
        <p:spPr>
          <a:xfrm>
            <a:off x="962527" y="4102766"/>
            <a:ext cx="2347987" cy="465222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E3E024-E476-8065-ADA0-2AA5C6208551}"/>
              </a:ext>
            </a:extLst>
          </p:cNvPr>
          <p:cNvSpPr/>
          <p:nvPr/>
        </p:nvSpPr>
        <p:spPr>
          <a:xfrm>
            <a:off x="3689074" y="4102766"/>
            <a:ext cx="481385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New reference (base) level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56012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Changing a Reference Level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ACB10FDA-0FBE-3C76-2CCA-91AAFB503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change the reference level if needed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8FBBEC-BA00-A4D4-75C9-7C73EB887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790074" y="2566205"/>
            <a:ext cx="6900420" cy="2743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55F932-3964-1419-43E7-D6298DF8A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5309404"/>
            <a:ext cx="7772400" cy="110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298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Encoding Categorical Variables</a:t>
            </a:r>
            <a:endParaRPr dirty="0"/>
          </a:p>
        </p:txBody>
      </p:sp>
      <p:pic>
        <p:nvPicPr>
          <p:cNvPr id="7170" name="Picture 2" descr="Categorical Features in XGBoost Without Manual Encoding | NVIDIA Technical  Blog">
            <a:extLst>
              <a:ext uri="{FF2B5EF4-FFF2-40B4-BE49-F238E27FC236}">
                <a16:creationId xmlns:a16="http://schemas.microsoft.com/office/drawing/2014/main" id="{CAABB349-19EE-0A96-7311-16767EE01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0661" y="4182249"/>
            <a:ext cx="3750678" cy="2110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206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Categorical Variable Encoding</a:t>
            </a:r>
            <a:endParaRPr dirty="0"/>
          </a:p>
        </p:txBody>
      </p:sp>
      <p:pic>
        <p:nvPicPr>
          <p:cNvPr id="2" name="Picture 2" descr="[y_1 \ y_2 \ \vdots \ y_n ]&#10; =&#10; [x_{11} &amp; x_{12} &amp;  ...  &amp; x_{1p} \ x_{21} &amp; x_{...&#10; ...beta_2 \ \vdots \ \beta_p ]&#10; +&#10; [\epsilon_1 \ \epsilon_2 \ \vdots \ \epsilon_n ]">
            <a:extLst>
              <a:ext uri="{FF2B5EF4-FFF2-40B4-BE49-F238E27FC236}">
                <a16:creationId xmlns:a16="http://schemas.microsoft.com/office/drawing/2014/main" id="{8E32C350-9CAC-50D9-A376-3224F8F75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9" y="2261825"/>
            <a:ext cx="7549985" cy="288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F3037093-2205-B82C-25EA-508ABE24A8A3}"/>
              </a:ext>
            </a:extLst>
          </p:cNvPr>
          <p:cNvSpPr/>
          <p:nvPr/>
        </p:nvSpPr>
        <p:spPr>
          <a:xfrm rot="5400000">
            <a:off x="3971634" y="3457555"/>
            <a:ext cx="513434" cy="3268639"/>
          </a:xfrm>
          <a:prstGeom prst="rightBrace">
            <a:avLst/>
          </a:prstGeom>
          <a:noFill/>
          <a:ln w="25400" cap="flat" cmpd="sng" algn="ctr">
            <a:solidFill>
              <a:srgbClr val="00697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FB9EDC-FC4E-1A1B-0EB2-B9EB80CA3649}"/>
              </a:ext>
            </a:extLst>
          </p:cNvPr>
          <p:cNvSpPr txBox="1"/>
          <p:nvPr/>
        </p:nvSpPr>
        <p:spPr>
          <a:xfrm>
            <a:off x="2048122" y="5422816"/>
            <a:ext cx="452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Model matrix needs to be completely numeric</a:t>
            </a:r>
          </a:p>
        </p:txBody>
      </p:sp>
      <p:sp>
        <p:nvSpPr>
          <p:cNvPr id="11" name="Google Shape;251;p1">
            <a:extLst>
              <a:ext uri="{FF2B5EF4-FFF2-40B4-BE49-F238E27FC236}">
                <a16:creationId xmlns:a16="http://schemas.microsoft.com/office/drawing/2014/main" id="{33284767-AD0E-D06B-CB76-CC7FC08E9C70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Every categorical variable has to be encoded numerically</a:t>
            </a:r>
          </a:p>
        </p:txBody>
      </p:sp>
    </p:spTree>
    <p:extLst>
      <p:ext uri="{BB962C8B-B14F-4D97-AF65-F5344CB8AC3E}">
        <p14:creationId xmlns:p14="http://schemas.microsoft.com/office/powerpoint/2010/main" val="193147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We can encode most types of data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BC5B0D-2EFD-4A5F-073E-49B17E899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52050"/>
            <a:ext cx="6974977" cy="46913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C51B1A-CAA3-E729-A978-8559FC8920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6993" y="1609297"/>
            <a:ext cx="3896201" cy="166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63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More on Variable Types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99E1A1-62A2-34AC-4825-DF5EA83B6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026" y="4094119"/>
            <a:ext cx="2559948" cy="22755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We can encode most types of data</a:t>
            </a:r>
            <a:endParaRPr dirty="0"/>
          </a:p>
        </p:txBody>
      </p:sp>
      <p:pic>
        <p:nvPicPr>
          <p:cNvPr id="2" name="Picture 2" descr="7 Spam Email Examples That Will Make You LOL | EZComputer Solutions">
            <a:extLst>
              <a:ext uri="{FF2B5EF4-FFF2-40B4-BE49-F238E27FC236}">
                <a16:creationId xmlns:a16="http://schemas.microsoft.com/office/drawing/2014/main" id="{BC5CCDAF-407D-D387-D707-D6E876D7C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32" y="1690688"/>
            <a:ext cx="6841396" cy="320215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chemeClr val="tx2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54218B-04E5-82D5-46EC-6899C7B5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623" y="5391749"/>
            <a:ext cx="6569638" cy="38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21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One-Hot Encoding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D0A26542-EA25-69B9-0081-8CE7D2C158F1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One-hot encoding creates 1 dummy variable per level</a:t>
            </a:r>
          </a:p>
        </p:txBody>
      </p:sp>
      <p:pic>
        <p:nvPicPr>
          <p:cNvPr id="7" name="Picture 2" descr="[y_1 \ y_2 \ \vdots \ y_n ]&#10; =&#10; [x_{11} &amp; x_{12} &amp;  ...  &amp; x_{1p} \ x_{21} &amp; x_{...&#10; ...beta_2 \ \vdots \ \beta_p ]&#10; +&#10; [\epsilon_1 \ \epsilon_2 \ \vdots \ \epsilon_n ]">
            <a:extLst>
              <a:ext uri="{FF2B5EF4-FFF2-40B4-BE49-F238E27FC236}">
                <a16:creationId xmlns:a16="http://schemas.microsoft.com/office/drawing/2014/main" id="{68795617-86CB-5902-5058-6716453AB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8" r="32515" b="10863"/>
          <a:stretch/>
        </p:blipFill>
        <p:spPr bwMode="auto">
          <a:xfrm>
            <a:off x="838200" y="2060018"/>
            <a:ext cx="3227696" cy="225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2B7A83-25FB-79B8-8982-4F16289DDC3C}"/>
              </a:ext>
            </a:extLst>
          </p:cNvPr>
          <p:cNvSpPr/>
          <p:nvPr/>
        </p:nvSpPr>
        <p:spPr>
          <a:xfrm>
            <a:off x="1869624" y="2567196"/>
            <a:ext cx="566382" cy="1728661"/>
          </a:xfrm>
          <a:prstGeom prst="rect">
            <a:avLst/>
          </a:prstGeom>
          <a:solidFill>
            <a:srgbClr val="006971">
              <a:alpha val="31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2" descr="How to Use Pandas Get Dummies in Python - Sharp Sight">
            <a:extLst>
              <a:ext uri="{FF2B5EF4-FFF2-40B4-BE49-F238E27FC236}">
                <a16:creationId xmlns:a16="http://schemas.microsoft.com/office/drawing/2014/main" id="{3B92CC8A-888D-AA81-094D-F20A0EF69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49" b="4297"/>
          <a:stretch/>
        </p:blipFill>
        <p:spPr bwMode="auto">
          <a:xfrm>
            <a:off x="4065896" y="2567196"/>
            <a:ext cx="7110477" cy="2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916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Dummy-Encoding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D0A26542-EA25-69B9-0081-8CE7D2C158F1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Dummy encoding creates (# levels – 1) dummy variables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reference level is left out</a:t>
            </a:r>
          </a:p>
        </p:txBody>
      </p:sp>
      <p:pic>
        <p:nvPicPr>
          <p:cNvPr id="7" name="Picture 2" descr="[y_1 \ y_2 \ \vdots \ y_n ]&#10; =&#10; [x_{11} &amp; x_{12} &amp;  ...  &amp; x_{1p} \ x_{21} &amp; x_{...&#10; ...beta_2 \ \vdots \ \beta_p ]&#10; +&#10; [\epsilon_1 \ \epsilon_2 \ \vdots \ \epsilon_n ]">
            <a:extLst>
              <a:ext uri="{FF2B5EF4-FFF2-40B4-BE49-F238E27FC236}">
                <a16:creationId xmlns:a16="http://schemas.microsoft.com/office/drawing/2014/main" id="{68795617-86CB-5902-5058-6716453AB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8" r="32515" b="10863"/>
          <a:stretch/>
        </p:blipFill>
        <p:spPr bwMode="auto">
          <a:xfrm>
            <a:off x="838200" y="2303059"/>
            <a:ext cx="3227696" cy="225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2B7A83-25FB-79B8-8982-4F16289DDC3C}"/>
              </a:ext>
            </a:extLst>
          </p:cNvPr>
          <p:cNvSpPr/>
          <p:nvPr/>
        </p:nvSpPr>
        <p:spPr>
          <a:xfrm>
            <a:off x="1869624" y="2810237"/>
            <a:ext cx="566382" cy="1728661"/>
          </a:xfrm>
          <a:prstGeom prst="rect">
            <a:avLst/>
          </a:prstGeom>
          <a:solidFill>
            <a:srgbClr val="006971">
              <a:alpha val="31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2" descr="How to Use Pandas Get Dummies in Python - Sharp Sight">
            <a:extLst>
              <a:ext uri="{FF2B5EF4-FFF2-40B4-BE49-F238E27FC236}">
                <a16:creationId xmlns:a16="http://schemas.microsoft.com/office/drawing/2014/main" id="{3B92CC8A-888D-AA81-094D-F20A0EF69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" t="24349" r="71449" b="4297"/>
          <a:stretch/>
        </p:blipFill>
        <p:spPr bwMode="auto">
          <a:xfrm>
            <a:off x="4523873" y="2810237"/>
            <a:ext cx="1572127" cy="2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ow to Use Pandas Get Dummies in Python - Sharp Sight">
            <a:extLst>
              <a:ext uri="{FF2B5EF4-FFF2-40B4-BE49-F238E27FC236}">
                <a16:creationId xmlns:a16="http://schemas.microsoft.com/office/drawing/2014/main" id="{16B390DB-6E12-945A-A61D-47BCA4C23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07" t="26481" r="29583" b="2165"/>
          <a:stretch/>
        </p:blipFill>
        <p:spPr bwMode="auto">
          <a:xfrm>
            <a:off x="6646726" y="2906239"/>
            <a:ext cx="1572127" cy="2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172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Dummy-Encoding</a:t>
            </a:r>
            <a:endParaRPr dirty="0"/>
          </a:p>
        </p:txBody>
      </p:sp>
      <p:pic>
        <p:nvPicPr>
          <p:cNvPr id="7" name="Picture 2" descr="[y_1 \ y_2 \ \vdots \ y_n ]&#10; =&#10; [x_{11} &amp; x_{12} &amp;  ...  &amp; x_{1p} \ x_{21} &amp; x_{...&#10; ...beta_2 \ \vdots \ \beta_p ]&#10; +&#10; [\epsilon_1 \ \epsilon_2 \ \vdots \ \epsilon_n ]">
            <a:extLst>
              <a:ext uri="{FF2B5EF4-FFF2-40B4-BE49-F238E27FC236}">
                <a16:creationId xmlns:a16="http://schemas.microsoft.com/office/drawing/2014/main" id="{68795617-86CB-5902-5058-6716453AB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8" r="32515" b="10863"/>
          <a:stretch/>
        </p:blipFill>
        <p:spPr bwMode="auto">
          <a:xfrm>
            <a:off x="838200" y="2446449"/>
            <a:ext cx="3227696" cy="225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2B7A83-25FB-79B8-8982-4F16289DDC3C}"/>
              </a:ext>
            </a:extLst>
          </p:cNvPr>
          <p:cNvSpPr/>
          <p:nvPr/>
        </p:nvSpPr>
        <p:spPr>
          <a:xfrm>
            <a:off x="1869624" y="2953627"/>
            <a:ext cx="566382" cy="1728661"/>
          </a:xfrm>
          <a:prstGeom prst="rect">
            <a:avLst/>
          </a:prstGeom>
          <a:solidFill>
            <a:srgbClr val="006971">
              <a:alpha val="31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2" descr="How to Use Pandas Get Dummies in Python - Sharp Sight">
            <a:extLst>
              <a:ext uri="{FF2B5EF4-FFF2-40B4-BE49-F238E27FC236}">
                <a16:creationId xmlns:a16="http://schemas.microsoft.com/office/drawing/2014/main" id="{3B92CC8A-888D-AA81-094D-F20A0EF69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1" t="24349" r="71449" b="4297"/>
          <a:stretch/>
        </p:blipFill>
        <p:spPr bwMode="auto">
          <a:xfrm>
            <a:off x="4523873" y="2953627"/>
            <a:ext cx="1572127" cy="256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ow to Use Pandas Get Dummies in Python - Sharp Sight">
            <a:extLst>
              <a:ext uri="{FF2B5EF4-FFF2-40B4-BE49-F238E27FC236}">
                <a16:creationId xmlns:a16="http://schemas.microsoft.com/office/drawing/2014/main" id="{16B390DB-6E12-945A-A61D-47BCA4C23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65" t="24367" r="9431" b="1609"/>
          <a:stretch/>
        </p:blipFill>
        <p:spPr bwMode="auto">
          <a:xfrm>
            <a:off x="6801853" y="2953627"/>
            <a:ext cx="1443790" cy="2662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B80766A2-CEA7-4E67-ABF1-B8192B007C6C}"/>
              </a:ext>
            </a:extLst>
          </p:cNvPr>
          <p:cNvSpPr txBox="1">
            <a:spLocks/>
          </p:cNvSpPr>
          <p:nvPr/>
        </p:nvSpPr>
        <p:spPr>
          <a:xfrm>
            <a:off x="807466" y="1628064"/>
            <a:ext cx="11075633" cy="939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Dummy encoding creates (# levels – 1) dummy variables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reference level is left out</a:t>
            </a:r>
          </a:p>
        </p:txBody>
      </p:sp>
    </p:spTree>
    <p:extLst>
      <p:ext uri="{BB962C8B-B14F-4D97-AF65-F5344CB8AC3E}">
        <p14:creationId xmlns:p14="http://schemas.microsoft.com/office/powerpoint/2010/main" val="2869658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Dummy-Encoding</a:t>
            </a:r>
            <a:endParaRPr dirty="0"/>
          </a:p>
        </p:txBody>
      </p:sp>
      <p:pic>
        <p:nvPicPr>
          <p:cNvPr id="3" name="Picture 5" descr="eq_04_p214a">
            <a:extLst>
              <a:ext uri="{FF2B5EF4-FFF2-40B4-BE49-F238E27FC236}">
                <a16:creationId xmlns:a16="http://schemas.microsoft.com/office/drawing/2014/main" id="{272C0590-BF10-809D-AD84-FC890B0EF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869363" cy="405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534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B67B4FD-12A1-C697-1C37-16C7AE7C0141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A5B6DAB-D1FB-686B-B205-B9D2F6046D44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7EF112-D111-5010-AF44-0BC61248372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An airline company wants to predict the fare price (in dollars) for flights departing from different airports. The company runs a linear regression with FARE as the dependent variable and five airports as the independent variable. The airports are:
	•	Airport A
	•	Airport B
	•	Airport C
	•	Airport D
	•	Airport E
“Airport A” is used as the baseline category, and dummy variables are created for the other airports:  D_B ,  D_C ,  D_D , and  D_E. What is the expected fare for a flight departing from Airport D with a distance of 500 miles?
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4F53E1-BFBE-2BDA-50A8-2B77D1D240E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7F618B3-F7AA-5402-2F75-AE9377A6048B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DC6585-A7CD-2EB0-523D-A6693BA0A58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551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Dummy-Encoding</a:t>
            </a:r>
            <a:endParaRPr dirty="0"/>
          </a:p>
        </p:txBody>
      </p:sp>
      <p:pic>
        <p:nvPicPr>
          <p:cNvPr id="2" name="Picture 2" descr="How to Create Dummy Variables in Excel (Step-by-Step)">
            <a:extLst>
              <a:ext uri="{FF2B5EF4-FFF2-40B4-BE49-F238E27FC236}">
                <a16:creationId xmlns:a16="http://schemas.microsoft.com/office/drawing/2014/main" id="{B83395CF-228D-3A57-15A7-F576308E5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8"/>
          <a:stretch/>
        </p:blipFill>
        <p:spPr bwMode="auto">
          <a:xfrm>
            <a:off x="838200" y="1541369"/>
            <a:ext cx="9144000" cy="377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q_04_p214b">
            <a:extLst>
              <a:ext uri="{FF2B5EF4-FFF2-40B4-BE49-F238E27FC236}">
                <a16:creationId xmlns:a16="http://schemas.microsoft.com/office/drawing/2014/main" id="{1ABFB913-8240-1D00-0E99-F0617C275A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" t="19991" r="6696" b="44654"/>
          <a:stretch/>
        </p:blipFill>
        <p:spPr bwMode="auto">
          <a:xfrm>
            <a:off x="4459704" y="5316630"/>
            <a:ext cx="6571433" cy="1277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4111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Dummy-Encoding</a:t>
            </a:r>
            <a:endParaRPr dirty="0"/>
          </a:p>
        </p:txBody>
      </p:sp>
      <p:pic>
        <p:nvPicPr>
          <p:cNvPr id="3" name="Picture 2" descr="eq_04_p214b">
            <a:extLst>
              <a:ext uri="{FF2B5EF4-FFF2-40B4-BE49-F238E27FC236}">
                <a16:creationId xmlns:a16="http://schemas.microsoft.com/office/drawing/2014/main" id="{73679261-3ED7-3A66-E4A2-6F0F11A05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7389"/>
            <a:ext cx="8869363" cy="445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498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7A73A17-A881-3558-1817-E9804C8FAAF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FC25F5-7ECA-FFF6-1C7D-DB6A8F62717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You run a linear regression with Income as the dependent variable, and Age, Marital Status (dummy variables: Married and Divorced, with Single as the baseline), as the independent variables. Based on this regression output, what is the expected income of a 40-year-old divorced individual?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47E78F-3FFF-C4F5-2889-73D35ED8B59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F9DBF31-1F9B-6EA6-D504-ECA81A155D71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F0B6384-9F57-EB6B-219E-DF68D560D23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1E798E44-E2ED-A0B7-E675-C818C9D5DF0F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942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307F1E1-4E4B-B6EE-6C81-04CBED2EDCD7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E1EF8E-E554-437E-3B29-360B076C877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In a linear regression model where Income is the dependent variable, and Age and Marital Status (with dummy variables: Married and Divorced, using Single as the baseline) are the independent variables. What is the correct interpretation of the y-intercept (30,000) in this regression equation?
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1C4FC59-40FC-8104-E9F9-74D93991E17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53B7BE1-D5B6-6FAB-1DD3-DA82E16D180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33B7AA7-00CF-A3D8-6273-E32A45EE9D4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5AC4DAD-EB79-D2FF-6112-74EBBD41C45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776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Variable Types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1EBF8BF-E040-659B-5010-590F9E28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Quantitative (Numeric) Predictors: </a:t>
            </a:r>
            <a:r>
              <a:rPr lang="en-US" dirty="0"/>
              <a:t>assume numerical values corresponding to points on a line.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Qualitative (Categorical or Factor) Predictors: </a:t>
            </a:r>
            <a:r>
              <a:rPr lang="en-US" dirty="0"/>
              <a:t>have categories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1026" name="Picture 2" descr="Variables and Types of Variables. A brief and didactic article about… | by  Kapil Pant | Medium">
            <a:extLst>
              <a:ext uri="{FF2B5EF4-FFF2-40B4-BE49-F238E27FC236}">
                <a16:creationId xmlns:a16="http://schemas.microsoft.com/office/drawing/2014/main" id="{9EA8B108-3859-04F0-F729-9D86CD60BD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0" t="5650" r="17484" b="6610"/>
          <a:stretch/>
        </p:blipFill>
        <p:spPr bwMode="auto">
          <a:xfrm>
            <a:off x="1084881" y="3114205"/>
            <a:ext cx="4541005" cy="347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4476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05BDBC3-5A74-A759-94FF-142CEA34663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71585BE-3BFF-9F75-AC6C-B930EDD2183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A company wants to predict employee satisfaction (measured on a scale of 1 to 100) based on their role in the company and their years of experience. 
The roles are categorized into four groups: Junior Staff, Mid-level Staff, Senior Staff, and Management. A linear regression is run using “Junior Staff” as the baseline, with dummy variables created for the other roles. Based on this regression model, what is the expected satisfaction score for a Mid-level Staff member with 5 years of experience?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564A281-9A03-6CA7-2727-A70E24CEAC64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24F4206-F348-5DDF-25C7-F5AB20907478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0A02E0-2B5D-A88B-9E4B-E8622356CF7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C64A017F-CC81-02DD-D7E3-E9AD19B88CCA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934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456F276-9EF6-54F4-ECC2-99354F1AE3DC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3F5E139-C87E-EE42-3AB8-3BED35AE787F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75980B-6CE1-D630-745E-154070DACA4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>
                <a:solidFill>
                  <a:srgbClr val="5B5B5B"/>
                </a:solidFill>
              </a:rPr>
              <a:t>A company wants to predict employee satisfaction (measured on a scale of 1 to 100) based on their role in the company and their years of experience. The roles are categorized into four groups: Junior Staff, Mid-level Staff, Senior Staff, and Management. A linear regression is run using “Junior Staff” as the baseline, with dummy variables created for the other roles. Which role earns the least?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A4CB070-4E82-A8FE-5A0F-E54785C9887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37460C2-2151-42F3-60E4-509B87870012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131CAD-5FF8-3D32-C80D-E00B9822DE2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680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263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Variable Types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01EBF8BF-E040-659B-5010-590F9E2867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dirty="0"/>
              <a:t>We may need to correct types on real data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B8849-AF0C-603D-B258-2738A1FD0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24024" y="2758699"/>
            <a:ext cx="9076385" cy="360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557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Variable Types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EB8849-AF0C-603D-B258-2738A1FD0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38200" y="1422399"/>
            <a:ext cx="6900420" cy="27431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D01778-51F9-D5D4-B5DF-6A098059E0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62"/>
          <a:stretch/>
        </p:blipFill>
        <p:spPr>
          <a:xfrm>
            <a:off x="955452" y="5435601"/>
            <a:ext cx="5497303" cy="118974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3DAC4A-5A86-5F17-923D-E84465AE8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797" y="4159882"/>
            <a:ext cx="7772400" cy="1062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9813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Correcting Variable Types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8347979-A32A-C688-2F86-C028853A8D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Changing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categorical</a:t>
            </a:r>
            <a:r>
              <a:rPr lang="en-US" dirty="0"/>
              <a:t> variables to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numeric</a:t>
            </a:r>
            <a:r>
              <a:rPr lang="en-US" dirty="0"/>
              <a:t> 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07D03-0D49-EE5E-B2FB-21EC48763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759177" y="2569254"/>
            <a:ext cx="6900420" cy="27431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823D23-EF6C-4667-215F-B3BADBC73D4A}"/>
              </a:ext>
            </a:extLst>
          </p:cNvPr>
          <p:cNvSpPr/>
          <p:nvPr/>
        </p:nvSpPr>
        <p:spPr>
          <a:xfrm>
            <a:off x="3138311" y="3383844"/>
            <a:ext cx="1082365" cy="1741311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174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Correcting Variable Types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07D03-0D49-EE5E-B2FB-21EC48763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38200" y="1511300"/>
            <a:ext cx="6900420" cy="27431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823D23-EF6C-4667-215F-B3BADBC73D4A}"/>
              </a:ext>
            </a:extLst>
          </p:cNvPr>
          <p:cNvSpPr/>
          <p:nvPr/>
        </p:nvSpPr>
        <p:spPr>
          <a:xfrm>
            <a:off x="3237041" y="2329959"/>
            <a:ext cx="1082365" cy="1741311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7F2E63-31EB-1039-C69F-65C505E9D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540" y="4362275"/>
            <a:ext cx="7772400" cy="1062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0882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Correcting Variable Types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8347979-A32A-C688-2F86-C028853A8DB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45225" y="1765185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Changing numeric variables to categorical 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07D03-0D49-EE5E-B2FB-21EC48763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759177" y="2569254"/>
            <a:ext cx="6900420" cy="27431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823D23-EF6C-4667-215F-B3BADBC73D4A}"/>
              </a:ext>
            </a:extLst>
          </p:cNvPr>
          <p:cNvSpPr/>
          <p:nvPr/>
        </p:nvSpPr>
        <p:spPr>
          <a:xfrm>
            <a:off x="5997844" y="3413502"/>
            <a:ext cx="1565329" cy="1741311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Correcting Variable Types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07D03-0D49-EE5E-B2FB-21EC487637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10" t="25689" r="8266" b="14435"/>
          <a:stretch/>
        </p:blipFill>
        <p:spPr>
          <a:xfrm>
            <a:off x="838200" y="1511300"/>
            <a:ext cx="6900420" cy="27431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1823D23-EF6C-4667-215F-B3BADBC73D4A}"/>
              </a:ext>
            </a:extLst>
          </p:cNvPr>
          <p:cNvSpPr/>
          <p:nvPr/>
        </p:nvSpPr>
        <p:spPr>
          <a:xfrm>
            <a:off x="6096000" y="2329959"/>
            <a:ext cx="1498169" cy="1741311"/>
          </a:xfrm>
          <a:prstGeom prst="rect">
            <a:avLst/>
          </a:prstGeom>
          <a:solidFill>
            <a:schemeClr val="tx1">
              <a:alpha val="2382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9A6C0B-D482-2362-53FE-B0564981F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63" y="4392295"/>
            <a:ext cx="7772400" cy="1908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77691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2442c09b-f0a7-4f8c-9e41-9c266ca50728"/>
  <p:tag name="SLIDO_TIMELINE" val="W3sicG9sbFF1ZXN0aW9uVXVpZCI6ImIwYWJhMzJlLWNhNmQtNDdjOS1hNmY5LTFmMTliODZkYTI2NCIsInNob3dSZXN1bHRzIjpmYWxzZX0seyJwb2xsUXVlc3Rpb25VdWlkIjoiYjBhYmEzMmUtY2E2ZC00N2M5LWE2ZjktMWYxOWI4NmRhMjY0Iiwic2hvd1Jlc3VsdHMiOnRydWV9XQ=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8d3243c5-02e9-45f8-9d73-ffe887e4d801"/>
  <p:tag name="SLIDO_TIMELINE" val="W3sic2hvd1Jlc3VsdHMiOmZhbHNlLCJwb2xsUXVlc3Rpb25VdWlkIjoiZTVhNzdlYjItYzllMy00MTg4LWE4YTMtMWE5NWRjMzc2YTBlIn0seyJwb2xsUXVlc3Rpb25VdWlkIjoiZTVhNzdlYjItYzllMy00MTg4LWE4YTMtMWE5NWRjMzc2YTBlIiwic2hvd1Jlc3VsdHMiOnRydWV9XQ=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7a864225-01ed-4886-acfe-0fa76fd12245"/>
  <p:tag name="SLIDO_TIMELINE" val="W3sicG9sbFF1ZXN0aW9uVXVpZCI6IjkwZWM4MTc5LTFkZWItNDEyNC1iMjJiLTFjODgxNjUxNGI1NiIsInNob3dSZXN1bHRzIjpmYWxzZX0seyJzaG93UmVzdWx0cyI6dHJ1ZSwicG9sbFF1ZXN0aW9uVXVpZCI6IjkwZWM4MTc5LTFkZWItNDEyNC1iMjJiLTFjODgxNjUxNGI1NiJ9XQ=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ea6c38ed-ab13-47d0-a906-f645a52a8fa4"/>
  <p:tag name="SLIDO_TIMELINE" val="W3sicG9sbFF1ZXN0aW9uVXVpZCI6ImZlMmU3NWQ4LTFkOTgtNDI0ZC1hMjViLWQ2MDkwOTA0MDE4OSIsInNob3dSZXN1bHRzIjpmYWxzZX0seyJzaG93UmVzdWx0cyI6dHJ1ZSwicG9sbFF1ZXN0aW9uVXVpZCI6ImZlMmU3NWQ4LTFkOTgtNDI0ZC1hMjViLWQ2MDkwOTA0MDE4OSJ9XQ=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c8af3bc1-0536-49dc-b200-bff026bb3f36"/>
  <p:tag name="SLIDO_TIMELINE" val="W3sicG9sbFF1ZXN0aW9uVXVpZCI6ImJhYzBmY2NhLTUxMjMtNDdmMi05NDMyLTMyZmExMDhlYWM4NiIsInNob3dSZXN1bHRzIjpmYWxzZX0seyJzaG93UmVzdWx0cyI6dHJ1ZSwicG9sbFF1ZXN0aW9uVXVpZCI6ImJhYzBmY2NhLTUxMjMtNDdmMi05NDMyLTMyZmExMDhlYWM4NiJ9XQ==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16386</TotalTime>
  <Words>1039</Words>
  <Application>Microsoft Macintosh PowerPoint</Application>
  <PresentationFormat>Widescreen</PresentationFormat>
  <Paragraphs>83</Paragraphs>
  <Slides>32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Roboto Slab</vt:lpstr>
      <vt:lpstr>Lato Light</vt:lpstr>
      <vt:lpstr>Calibri</vt:lpstr>
      <vt:lpstr>Wingdings</vt:lpstr>
      <vt:lpstr>Arial</vt:lpstr>
      <vt:lpstr>Lato</vt:lpstr>
      <vt:lpstr>Office Theme</vt:lpstr>
      <vt:lpstr>Module 4</vt:lpstr>
      <vt:lpstr>More on Variable Types</vt:lpstr>
      <vt:lpstr>Variable Types</vt:lpstr>
      <vt:lpstr>Variable Types</vt:lpstr>
      <vt:lpstr>Variable Types</vt:lpstr>
      <vt:lpstr>Correcting Variable Types</vt:lpstr>
      <vt:lpstr>Correcting Variable Types</vt:lpstr>
      <vt:lpstr>Correcting Variable Types</vt:lpstr>
      <vt:lpstr>Correcting Variable Types</vt:lpstr>
      <vt:lpstr>MLR with Categorical Predictors</vt:lpstr>
      <vt:lpstr># of Levels in Categorical Variables</vt:lpstr>
      <vt:lpstr># of Levels in Categorical Variables</vt:lpstr>
      <vt:lpstr>Levels in Categorical Variables</vt:lpstr>
      <vt:lpstr>Reference Level Categorical Variables</vt:lpstr>
      <vt:lpstr>Changing a Reference Level</vt:lpstr>
      <vt:lpstr>Changing a Reference Level</vt:lpstr>
      <vt:lpstr>Encoding Categorical Variables</vt:lpstr>
      <vt:lpstr>Categorical Variable Encoding</vt:lpstr>
      <vt:lpstr>We can encode most types of data</vt:lpstr>
      <vt:lpstr>We can encode most types of data</vt:lpstr>
      <vt:lpstr>One-Hot Encoding</vt:lpstr>
      <vt:lpstr>Dummy-Encoding</vt:lpstr>
      <vt:lpstr>Dummy-Encoding</vt:lpstr>
      <vt:lpstr>Dummy-Encoding</vt:lpstr>
      <vt:lpstr>PowerPoint Presentation</vt:lpstr>
      <vt:lpstr>Dummy-Encoding</vt:lpstr>
      <vt:lpstr>Dummy-Encoding</vt:lpstr>
      <vt:lpstr>PowerPoint Presentation</vt:lpstr>
      <vt:lpstr>PowerPoint Presentation</vt:lpstr>
      <vt:lpstr>PowerPoint Presentation</vt:lpstr>
      <vt:lpstr>PowerPoint Presentation</vt:lpstr>
      <vt:lpstr>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227</cp:revision>
  <dcterms:modified xsi:type="dcterms:W3CDTF">2024-10-08T13:13:05Z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